
<file path=[Content_Types].xml><?xml version="1.0" encoding="utf-8"?>
<Types xmlns="http://schemas.openxmlformats.org/package/2006/content-types">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4" d="100"/>
          <a:sy n="64" d="100"/>
        </p:scale>
        <p:origin x="954" y="7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png>
</file>

<file path=ppt/media/image7.pn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4/4/2024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3195574" y="2067305"/>
            <a:ext cx="5800851" cy="2478884"/>
          </a:xfrm>
          <a:prstGeom prst="rect">
            <a:avLst/>
          </a:prstGeom>
        </p:spPr>
        <p:txBody>
          <a:bodyPr vert="horz" wrap="square" lIns="0" tIns="16510" rIns="0" bIns="0" rtlCol="0">
            <a:spAutoFit/>
          </a:bodyPr>
          <a:lstStyle/>
          <a:p>
            <a:pPr marL="3213735">
              <a:lnSpc>
                <a:spcPct val="100000"/>
              </a:lnSpc>
              <a:spcBef>
                <a:spcPts val="130"/>
              </a:spcBef>
            </a:pPr>
            <a:r>
              <a:rPr lang="en-IN" b="1" spc="15" dirty="0"/>
              <a:t>VAISHNAVI V</a:t>
            </a:r>
            <a:br>
              <a:rPr lang="en-IN" b="1" spc="15" dirty="0"/>
            </a:br>
            <a:r>
              <a:rPr lang="en-IN" b="1" spc="15" dirty="0"/>
              <a:t>2021506116</a:t>
            </a:r>
            <a:br>
              <a:rPr lang="en-IN" b="1" spc="15" dirty="0"/>
            </a:br>
            <a:r>
              <a:rPr lang="en-IN" b="1" spc="15" dirty="0"/>
              <a:t>B.TECH IT</a:t>
            </a:r>
            <a:br>
              <a:rPr lang="en-IN" b="1" spc="15" dirty="0"/>
            </a:br>
            <a:r>
              <a:rPr lang="en-IN" b="1" spc="15" dirty="0"/>
              <a:t>MIT</a:t>
            </a:r>
            <a:br>
              <a:rPr lang="en-IN" b="1" spc="15" dirty="0"/>
            </a:br>
            <a:endParaRPr b="1" spc="15" dirty="0"/>
          </a:p>
        </p:txBody>
      </p:sp>
      <p:sp>
        <p:nvSpPr>
          <p:cNvPr id="8" name="object 8"/>
          <p:cNvSpPr txBox="1"/>
          <p:nvPr/>
        </p:nvSpPr>
        <p:spPr>
          <a:xfrm>
            <a:off x="6448394" y="1527606"/>
            <a:ext cx="2511805" cy="382156"/>
          </a:xfrm>
          <a:prstGeom prst="rect">
            <a:avLst/>
          </a:prstGeom>
        </p:spPr>
        <p:txBody>
          <a:bodyPr vert="horz" wrap="square" lIns="0" tIns="12700" rIns="0" bIns="0" rtlCol="0">
            <a:spAutoFit/>
          </a:bodyPr>
          <a:lstStyle/>
          <a:p>
            <a:pPr marL="12700">
              <a:lnSpc>
                <a:spcPct val="100000"/>
              </a:lnSpc>
              <a:spcBef>
                <a:spcPts val="100"/>
              </a:spcBef>
            </a:pPr>
            <a:r>
              <a:rPr lang="en-IN" sz="2400" b="1" spc="10" dirty="0">
                <a:solidFill>
                  <a:srgbClr val="2D936B"/>
                </a:solidFill>
                <a:latin typeface="Trebuchet MS"/>
                <a:cs typeface="Trebuchet MS"/>
              </a:rPr>
              <a:t>PRESENTED BY</a:t>
            </a:r>
            <a:endParaRPr sz="2400" dirty="0">
              <a:latin typeface="Trebuchet MS"/>
              <a:cs typeface="Trebuchet MS"/>
            </a:endParaRP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0" name="object 10"/>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8491F-2067-B4B4-8394-901E4DE849A9}"/>
              </a:ext>
            </a:extLst>
          </p:cNvPr>
          <p:cNvSpPr>
            <a:spLocks noGrp="1"/>
          </p:cNvSpPr>
          <p:nvPr>
            <p:ph type="title"/>
          </p:nvPr>
        </p:nvSpPr>
        <p:spPr/>
        <p:txBody>
          <a:bodyPr/>
          <a:lstStyle/>
          <a:p>
            <a:r>
              <a:rPr lang="en-IN" dirty="0"/>
              <a:t>OUTPUT DEMO</a:t>
            </a:r>
          </a:p>
        </p:txBody>
      </p:sp>
      <p:sp>
        <p:nvSpPr>
          <p:cNvPr id="3" name="Text Placeholder 2">
            <a:extLst>
              <a:ext uri="{FF2B5EF4-FFF2-40B4-BE49-F238E27FC236}">
                <a16:creationId xmlns:a16="http://schemas.microsoft.com/office/drawing/2014/main" id="{429744BB-1334-EEE2-FDEC-030E8D0216F6}"/>
              </a:ext>
            </a:extLst>
          </p:cNvPr>
          <p:cNvSpPr>
            <a:spLocks noGrp="1"/>
          </p:cNvSpPr>
          <p:nvPr>
            <p:ph type="body" idx="1"/>
          </p:nvPr>
        </p:nvSpPr>
        <p:spPr/>
        <p:txBody>
          <a:bodyPr/>
          <a:lstStyle/>
          <a:p>
            <a:endParaRPr lang="en-IN" dirty="0"/>
          </a:p>
        </p:txBody>
      </p:sp>
      <p:pic>
        <p:nvPicPr>
          <p:cNvPr id="5" name="Vegetable_Classification _ Kaggle - Google Chrome 2024-04-04 23-26-30">
            <a:hlinkClick r:id="" action="ppaction://media"/>
            <a:extLst>
              <a:ext uri="{FF2B5EF4-FFF2-40B4-BE49-F238E27FC236}">
                <a16:creationId xmlns:a16="http://schemas.microsoft.com/office/drawing/2014/main" id="{F0B6BCFC-1D6C-E80C-EC58-9123FD8B844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9600" y="1577339"/>
            <a:ext cx="10972800" cy="4526281"/>
          </a:xfrm>
          <a:prstGeom prst="rect">
            <a:avLst/>
          </a:prstGeom>
          <a:ln>
            <a:noFill/>
          </a:ln>
          <a:effectLst/>
          <a:scene3d>
            <a:camera prst="orthographicFront"/>
            <a:lightRig rig="balanced" dir="t"/>
          </a:scene3d>
          <a:sp3d prstMaterial="softEdge">
            <a:bevelT w="203200" h="101600" prst="cross"/>
            <a:contourClr>
              <a:srgbClr val="FFFFFF"/>
            </a:contourClr>
          </a:sp3d>
        </p:spPr>
      </p:pic>
    </p:spTree>
    <p:extLst>
      <p:ext uri="{BB962C8B-B14F-4D97-AF65-F5344CB8AC3E}">
        <p14:creationId xmlns:p14="http://schemas.microsoft.com/office/powerpoint/2010/main" val="782435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4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11</a:t>
            </a:fld>
            <a:endParaRPr sz="1100">
              <a:latin typeface="Trebuchet MS"/>
              <a:cs typeface="Trebuchet MS"/>
            </a:endParaRPr>
          </a:p>
        </p:txBody>
      </p:sp>
      <p:sp>
        <p:nvSpPr>
          <p:cNvPr id="8" name="object 8"/>
          <p:cNvSpPr txBox="1"/>
          <p:nvPr/>
        </p:nvSpPr>
        <p:spPr>
          <a:xfrm>
            <a:off x="683259" y="6111875"/>
            <a:ext cx="1230630" cy="335280"/>
          </a:xfrm>
          <a:prstGeom prst="rect">
            <a:avLst/>
          </a:prstGeom>
        </p:spPr>
        <p:txBody>
          <a:bodyPr vert="horz" wrap="square" lIns="0" tIns="16510" rIns="0" bIns="0" rtlCol="0">
            <a:spAutoFit/>
          </a:bodyPr>
          <a:lstStyle/>
          <a:p>
            <a:pPr marL="12700">
              <a:lnSpc>
                <a:spcPct val="100000"/>
              </a:lnSpc>
              <a:spcBef>
                <a:spcPts val="130"/>
              </a:spcBef>
            </a:pPr>
            <a:r>
              <a:rPr sz="2000" u="heavy" spc="20" dirty="0">
                <a:solidFill>
                  <a:srgbClr val="006FC0"/>
                </a:solidFill>
                <a:uFill>
                  <a:solidFill>
                    <a:srgbClr val="006FC0"/>
                  </a:solidFill>
                </a:uFill>
                <a:latin typeface="Trebuchet MS"/>
                <a:cs typeface="Trebuchet MS"/>
              </a:rPr>
              <a:t>Demo</a:t>
            </a:r>
            <a:r>
              <a:rPr sz="2000" u="heavy" spc="-130" dirty="0">
                <a:solidFill>
                  <a:srgbClr val="006FC0"/>
                </a:solidFill>
                <a:uFill>
                  <a:solidFill>
                    <a:srgbClr val="006FC0"/>
                  </a:solidFill>
                </a:uFill>
                <a:latin typeface="Trebuchet MS"/>
                <a:cs typeface="Trebuchet MS"/>
              </a:rPr>
              <a:t> </a:t>
            </a:r>
            <a:r>
              <a:rPr sz="2000" u="heavy" spc="25" dirty="0">
                <a:solidFill>
                  <a:srgbClr val="006FC0"/>
                </a:solidFill>
                <a:uFill>
                  <a:solidFill>
                    <a:srgbClr val="006FC0"/>
                  </a:solidFill>
                </a:uFill>
                <a:latin typeface="Trebuchet MS"/>
                <a:cs typeface="Trebuchet MS"/>
              </a:rPr>
              <a:t>Link</a:t>
            </a:r>
            <a:endParaRPr sz="2000">
              <a:latin typeface="Trebuchet MS"/>
              <a:cs typeface="Trebuchet MS"/>
            </a:endParaRPr>
          </a:p>
        </p:txBody>
      </p:sp>
      <p:pic>
        <p:nvPicPr>
          <p:cNvPr id="12" name="Picture 11">
            <a:extLst>
              <a:ext uri="{FF2B5EF4-FFF2-40B4-BE49-F238E27FC236}">
                <a16:creationId xmlns:a16="http://schemas.microsoft.com/office/drawing/2014/main" id="{E9B85E5B-DA9F-B6FD-024D-F32E40B0C9FB}"/>
              </a:ext>
            </a:extLst>
          </p:cNvPr>
          <p:cNvPicPr>
            <a:picLocks noChangeAspect="1"/>
          </p:cNvPicPr>
          <p:nvPr/>
        </p:nvPicPr>
        <p:blipFill>
          <a:blip r:embed="rId3"/>
          <a:stretch>
            <a:fillRect/>
          </a:stretch>
        </p:blipFill>
        <p:spPr>
          <a:xfrm>
            <a:off x="683259" y="1718212"/>
            <a:ext cx="4041141" cy="3153215"/>
          </a:xfrm>
          <a:prstGeom prst="rect">
            <a:avLst/>
          </a:prstGeom>
        </p:spPr>
      </p:pic>
      <p:pic>
        <p:nvPicPr>
          <p:cNvPr id="14" name="Picture 13">
            <a:extLst>
              <a:ext uri="{FF2B5EF4-FFF2-40B4-BE49-F238E27FC236}">
                <a16:creationId xmlns:a16="http://schemas.microsoft.com/office/drawing/2014/main" id="{233558DE-61FD-F075-532F-9A81B7F46534}"/>
              </a:ext>
            </a:extLst>
          </p:cNvPr>
          <p:cNvPicPr>
            <a:picLocks noChangeAspect="1"/>
          </p:cNvPicPr>
          <p:nvPr/>
        </p:nvPicPr>
        <p:blipFill>
          <a:blip r:embed="rId4"/>
          <a:stretch>
            <a:fillRect/>
          </a:stretch>
        </p:blipFill>
        <p:spPr>
          <a:xfrm>
            <a:off x="5486400" y="1695450"/>
            <a:ext cx="3333971" cy="2895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4016B-C5AA-2BA5-073A-8203F4EA675A}"/>
              </a:ext>
            </a:extLst>
          </p:cNvPr>
          <p:cNvSpPr>
            <a:spLocks noGrp="1"/>
          </p:cNvSpPr>
          <p:nvPr>
            <p:ph type="title"/>
          </p:nvPr>
        </p:nvSpPr>
        <p:spPr/>
        <p:txBody>
          <a:bodyPr/>
          <a:lstStyle/>
          <a:p>
            <a:r>
              <a:rPr lang="en-IN" dirty="0"/>
              <a:t>CONCLUSION</a:t>
            </a:r>
          </a:p>
        </p:txBody>
      </p:sp>
      <p:sp>
        <p:nvSpPr>
          <p:cNvPr id="4" name="TextBox 3">
            <a:extLst>
              <a:ext uri="{FF2B5EF4-FFF2-40B4-BE49-F238E27FC236}">
                <a16:creationId xmlns:a16="http://schemas.microsoft.com/office/drawing/2014/main" id="{52B26896-F1F5-C47B-78AA-3C827405AF8C}"/>
              </a:ext>
            </a:extLst>
          </p:cNvPr>
          <p:cNvSpPr txBox="1"/>
          <p:nvPr/>
        </p:nvSpPr>
        <p:spPr>
          <a:xfrm>
            <a:off x="755332" y="1447800"/>
            <a:ext cx="7779894" cy="3046988"/>
          </a:xfrm>
          <a:prstGeom prst="rect">
            <a:avLst/>
          </a:prstGeom>
          <a:noFill/>
        </p:spPr>
        <p:txBody>
          <a:bodyPr wrap="square">
            <a:spAutoFit/>
          </a:bodyPr>
          <a:lstStyle/>
          <a:p>
            <a:r>
              <a:rPr lang="en-IN" sz="2400" b="0" i="0" dirty="0">
                <a:effectLst/>
                <a:latin typeface="Trebuchet MS" panose="020B0603020202020204" pitchFamily="34" charset="0"/>
              </a:rPr>
              <a:t>In summary, employing Convolutional Neural Networks for vegetable image classification offers a robust framework for effectively identifying different types of vegetables. With meticulous dataset preparation, model fine-tuning, and continuous refinement, CNNs present a promising avenue for advancing agricultural automation and improving crop monitoring and management processes.</a:t>
            </a:r>
            <a:endParaRPr lang="en-IN" sz="2400" dirty="0">
              <a:latin typeface="Trebuchet MS" panose="020B0603020202020204" pitchFamily="34" charset="0"/>
            </a:endParaRPr>
          </a:p>
        </p:txBody>
      </p:sp>
    </p:spTree>
    <p:extLst>
      <p:ext uri="{BB962C8B-B14F-4D97-AF65-F5344CB8AC3E}">
        <p14:creationId xmlns:p14="http://schemas.microsoft.com/office/powerpoint/2010/main" val="2490164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5203825" cy="1978747"/>
          </a:xfrm>
          <a:prstGeom prst="rect">
            <a:avLst/>
          </a:prstGeom>
        </p:spPr>
        <p:txBody>
          <a:bodyPr vert="horz" wrap="square" lIns="0" tIns="16510" rIns="0" bIns="0" rtlCol="0">
            <a:spAutoFit/>
          </a:bodyPr>
          <a:lstStyle/>
          <a:p>
            <a:pPr marL="12700">
              <a:lnSpc>
                <a:spcPct val="100000"/>
              </a:lnSpc>
              <a:spcBef>
                <a:spcPts val="130"/>
              </a:spcBef>
            </a:pPr>
            <a:r>
              <a:rPr lang="en-IN" sz="4250" spc="5" dirty="0"/>
              <a:t>VEGETABLE IMAGE  CLASSIFICATION USING CNN </a:t>
            </a:r>
            <a:endParaRPr sz="4250" dirty="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1" name="object 21"/>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4" name="TextBox 23">
            <a:extLst>
              <a:ext uri="{FF2B5EF4-FFF2-40B4-BE49-F238E27FC236}">
                <a16:creationId xmlns:a16="http://schemas.microsoft.com/office/drawing/2014/main" id="{5477AA2F-187D-5014-7CBE-12599275E639}"/>
              </a:ext>
            </a:extLst>
          </p:cNvPr>
          <p:cNvSpPr txBox="1"/>
          <p:nvPr/>
        </p:nvSpPr>
        <p:spPr>
          <a:xfrm>
            <a:off x="1990725" y="1827823"/>
            <a:ext cx="6520702" cy="3798476"/>
          </a:xfrm>
          <a:prstGeom prst="rect">
            <a:avLst/>
          </a:prstGeom>
          <a:noFill/>
        </p:spPr>
        <p:txBody>
          <a:bodyPr wrap="square">
            <a:spAutoFit/>
          </a:bodyPr>
          <a:lstStyle/>
          <a:p>
            <a:pPr marL="12700">
              <a:spcBef>
                <a:spcPts val="130"/>
              </a:spcBef>
              <a:tabLst>
                <a:tab pos="2727960" algn="l"/>
              </a:tabLst>
            </a:pPr>
            <a:r>
              <a:rPr lang="en-IN" sz="2400" b="0" dirty="0">
                <a:latin typeface="Trebuchet MS" panose="020B0603020202020204" pitchFamily="34" charset="0"/>
              </a:rPr>
              <a:t>Problem Statement</a:t>
            </a:r>
            <a:br>
              <a:rPr lang="en-IN" sz="2400" b="0" dirty="0">
                <a:latin typeface="Trebuchet MS" panose="020B0603020202020204" pitchFamily="34" charset="0"/>
              </a:rPr>
            </a:br>
            <a:r>
              <a:rPr lang="en-IN" sz="2400" b="0" dirty="0">
                <a:latin typeface="Trebuchet MS" panose="020B0603020202020204" pitchFamily="34" charset="0"/>
              </a:rPr>
              <a:t>Objective</a:t>
            </a:r>
            <a:br>
              <a:rPr lang="en-IN" sz="2400" b="0" dirty="0">
                <a:latin typeface="Trebuchet MS" panose="020B0603020202020204" pitchFamily="34" charset="0"/>
              </a:rPr>
            </a:br>
            <a:r>
              <a:rPr lang="en-IN" sz="2400" b="0" dirty="0">
                <a:latin typeface="Trebuchet MS" panose="020B0603020202020204" pitchFamily="34" charset="0"/>
              </a:rPr>
              <a:t>Methodology</a:t>
            </a:r>
            <a:br>
              <a:rPr lang="en-IN" sz="2400" b="0" dirty="0">
                <a:latin typeface="Trebuchet MS" panose="020B0603020202020204" pitchFamily="34" charset="0"/>
              </a:rPr>
            </a:br>
            <a:r>
              <a:rPr lang="en-IN" sz="2400" b="0" dirty="0">
                <a:latin typeface="Trebuchet MS" panose="020B0603020202020204" pitchFamily="34" charset="0"/>
              </a:rPr>
              <a:t>Model Architecture</a:t>
            </a:r>
            <a:br>
              <a:rPr lang="en-IN" sz="2400" b="0" dirty="0">
                <a:latin typeface="Trebuchet MS" panose="020B0603020202020204" pitchFamily="34" charset="0"/>
              </a:rPr>
            </a:br>
            <a:r>
              <a:rPr lang="en-IN" sz="2400" b="0" dirty="0">
                <a:latin typeface="Trebuchet MS" panose="020B0603020202020204" pitchFamily="34" charset="0"/>
              </a:rPr>
              <a:t>Training Process</a:t>
            </a:r>
            <a:br>
              <a:rPr lang="en-IN" sz="2400" b="0" dirty="0">
                <a:latin typeface="Trebuchet MS" panose="020B0603020202020204" pitchFamily="34" charset="0"/>
              </a:rPr>
            </a:br>
            <a:r>
              <a:rPr lang="en-IN" sz="2400" b="0" dirty="0">
                <a:latin typeface="Trebuchet MS" panose="020B0603020202020204" pitchFamily="34" charset="0"/>
              </a:rPr>
              <a:t>Results</a:t>
            </a:r>
            <a:br>
              <a:rPr lang="en-IN" sz="2400" b="0" dirty="0">
                <a:latin typeface="Trebuchet MS" panose="020B0603020202020204" pitchFamily="34" charset="0"/>
              </a:rPr>
            </a:br>
            <a:r>
              <a:rPr lang="en-IN" sz="2400" b="0" dirty="0">
                <a:latin typeface="Trebuchet MS" panose="020B0603020202020204" pitchFamily="34" charset="0"/>
              </a:rPr>
              <a:t>Applications</a:t>
            </a:r>
          </a:p>
          <a:p>
            <a:pPr marL="12700">
              <a:spcBef>
                <a:spcPts val="130"/>
              </a:spcBef>
              <a:tabLst>
                <a:tab pos="2727960" algn="l"/>
              </a:tabLst>
            </a:pPr>
            <a:r>
              <a:rPr lang="en-IN" sz="2400" dirty="0">
                <a:latin typeface="Trebuchet MS" panose="020B0603020202020204" pitchFamily="34" charset="0"/>
              </a:rPr>
              <a:t>Output demo</a:t>
            </a:r>
            <a:br>
              <a:rPr lang="en-IN" sz="2400" b="0" dirty="0">
                <a:latin typeface="Trebuchet MS" panose="020B0603020202020204" pitchFamily="34" charset="0"/>
              </a:rPr>
            </a:br>
            <a:r>
              <a:rPr lang="en-IN" sz="2400" b="0" dirty="0">
                <a:latin typeface="Trebuchet MS" panose="020B0603020202020204" pitchFamily="34" charset="0"/>
              </a:rPr>
              <a:t>Conclusion</a:t>
            </a:r>
            <a:br>
              <a:rPr lang="en-IN" sz="2400" dirty="0">
                <a:latin typeface="Trebuchet MS" panose="020B0603020202020204" pitchFamily="34" charset="0"/>
              </a:rPr>
            </a:br>
            <a:endParaRPr lang="en-IN" sz="2400" kern="0" dirty="0">
              <a:latin typeface="Trebuchet MS" panose="020B0603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0696"/>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dirty="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object 7">
            <a:extLst>
              <a:ext uri="{FF2B5EF4-FFF2-40B4-BE49-F238E27FC236}">
                <a16:creationId xmlns:a16="http://schemas.microsoft.com/office/drawing/2014/main" id="{6CB005AA-5CFB-C80E-5111-08561465CFFA}"/>
              </a:ext>
            </a:extLst>
          </p:cNvPr>
          <p:cNvSpPr txBox="1">
            <a:spLocks/>
          </p:cNvSpPr>
          <p:nvPr/>
        </p:nvSpPr>
        <p:spPr>
          <a:xfrm>
            <a:off x="724785" y="1522027"/>
            <a:ext cx="6133215" cy="3709990"/>
          </a:xfrm>
          <a:prstGeom prst="rect">
            <a:avLst/>
          </a:prstGeom>
        </p:spPr>
        <p:txBody>
          <a:bodyPr vert="horz" wrap="square" lIns="0" tIns="16510" rIns="0" bIns="0" rtlCol="0">
            <a:spAutoFit/>
          </a:bodyPr>
          <a:lstStyle>
            <a:lvl1pPr>
              <a:defRPr sz="4800" b="1" i="0">
                <a:solidFill>
                  <a:schemeClr val="tx1"/>
                </a:solidFill>
                <a:latin typeface="Trebuchet MS"/>
                <a:ea typeface="+mj-ea"/>
                <a:cs typeface="Trebuchet MS"/>
              </a:defRPr>
            </a:lvl1pPr>
          </a:lstStyle>
          <a:p>
            <a:pPr marL="12700">
              <a:spcBef>
                <a:spcPts val="130"/>
              </a:spcBef>
              <a:tabLst>
                <a:tab pos="2727960" algn="l"/>
              </a:tabLst>
            </a:pPr>
            <a:r>
              <a:rPr lang="en-US" sz="2400" b="0" kern="0" dirty="0"/>
              <a:t>Develop a CNN model to accurately classify various types of vegetables from images. The model should be trained on a dataset of labeled vegetable images and evaluated based on metrics such as accuracy, precision, and recall. The goal is to create a robust system capable of automating vegetable classification tasks in agricultural, food processing, and nutritional applications.</a:t>
            </a:r>
            <a:endParaRPr lang="en-IN" sz="2400" b="0" kern="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lang="en-IN" sz="4250" spc="5" dirty="0"/>
              <a:t>OBJECTIVE</a:t>
            </a:r>
            <a:endParaRPr sz="4250" dirty="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7" name="TextBox 16">
            <a:extLst>
              <a:ext uri="{FF2B5EF4-FFF2-40B4-BE49-F238E27FC236}">
                <a16:creationId xmlns:a16="http://schemas.microsoft.com/office/drawing/2014/main" id="{8DD250A7-899C-B907-3A29-C31E379F4B8A}"/>
              </a:ext>
            </a:extLst>
          </p:cNvPr>
          <p:cNvSpPr txBox="1"/>
          <p:nvPr/>
        </p:nvSpPr>
        <p:spPr>
          <a:xfrm>
            <a:off x="676275" y="2200810"/>
            <a:ext cx="7558321" cy="3785652"/>
          </a:xfrm>
          <a:prstGeom prst="rect">
            <a:avLst/>
          </a:prstGeom>
          <a:noFill/>
        </p:spPr>
        <p:txBody>
          <a:bodyPr wrap="square">
            <a:spAutoFit/>
          </a:bodyPr>
          <a:lstStyle/>
          <a:p>
            <a:pPr marL="12700">
              <a:spcBef>
                <a:spcPts val="130"/>
              </a:spcBef>
              <a:tabLst>
                <a:tab pos="2727960" algn="l"/>
              </a:tabLst>
            </a:pPr>
            <a:r>
              <a:rPr lang="en-US" sz="2400" kern="0" dirty="0">
                <a:latin typeface="Trebuchet MS" panose="020B0603020202020204" pitchFamily="34" charset="0"/>
              </a:rPr>
              <a:t>This project focuses on building convolutional neural network (CNN) model for vegetable classification, </a:t>
            </a:r>
            <a:r>
              <a:rPr lang="en-US" sz="2400" i="0" dirty="0">
                <a:effectLst/>
                <a:latin typeface="Trebuchet MS" panose="020B0603020202020204" pitchFamily="34" charset="0"/>
              </a:rPr>
              <a:t>using a dataset comprising labeled vegetable images.</a:t>
            </a:r>
            <a:r>
              <a:rPr lang="en-US" sz="2400" i="0" dirty="0">
                <a:solidFill>
                  <a:srgbClr val="ECECEC"/>
                </a:solidFill>
                <a:effectLst/>
                <a:latin typeface="Trebuchet MS" panose="020B0603020202020204" pitchFamily="34" charset="0"/>
              </a:rPr>
              <a:t> </a:t>
            </a:r>
            <a:r>
              <a:rPr lang="en-US" sz="2400" i="0" dirty="0">
                <a:effectLst/>
                <a:latin typeface="Trebuchet MS" panose="020B0603020202020204" pitchFamily="34" charset="0"/>
              </a:rPr>
              <a:t>The objective is to train the model to accurately classify various types of vegetables from input images. The ultimate aim is to deploy the trained model in practical applications such as agricultural automation and food processing, streamlining vegetable classification processes and enhancing overall efficiency in relevant industries.</a:t>
            </a:r>
            <a:endParaRPr lang="en-IN" sz="2400" kern="0" dirty="0">
              <a:latin typeface="Trebuchet MS" panose="020B0603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object 3"/>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5014595" cy="518159"/>
          </a:xfrm>
          <a:prstGeom prst="rect">
            <a:avLst/>
          </a:prstGeom>
        </p:spPr>
        <p:txBody>
          <a:bodyPr vert="horz" wrap="square" lIns="0" tIns="16510" rIns="0" bIns="0" rtlCol="0">
            <a:spAutoFit/>
          </a:bodyPr>
          <a:lstStyle/>
          <a:p>
            <a:pPr marL="12700">
              <a:lnSpc>
                <a:spcPct val="100000"/>
              </a:lnSpc>
              <a:spcBef>
                <a:spcPts val="130"/>
              </a:spcBef>
            </a:pPr>
            <a:r>
              <a:rPr lang="en-IN" sz="3200" spc="25" dirty="0"/>
              <a:t>METHODOLOGY</a:t>
            </a:r>
            <a:endParaRPr sz="3200" dirty="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7" name="object 7"/>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sp>
        <p:nvSpPr>
          <p:cNvPr id="11" name="TextBox 10">
            <a:extLst>
              <a:ext uri="{FF2B5EF4-FFF2-40B4-BE49-F238E27FC236}">
                <a16:creationId xmlns:a16="http://schemas.microsoft.com/office/drawing/2014/main" id="{037D09B1-A1AF-3BD1-0C1F-5A4F703AAA87}"/>
              </a:ext>
            </a:extLst>
          </p:cNvPr>
          <p:cNvSpPr txBox="1"/>
          <p:nvPr/>
        </p:nvSpPr>
        <p:spPr>
          <a:xfrm>
            <a:off x="739775" y="1600963"/>
            <a:ext cx="8282221" cy="4721805"/>
          </a:xfrm>
          <a:prstGeom prst="rect">
            <a:avLst/>
          </a:prstGeom>
          <a:noFill/>
        </p:spPr>
        <p:txBody>
          <a:bodyPr wrap="square">
            <a:spAutoFit/>
          </a:bodyPr>
          <a:lstStyle/>
          <a:p>
            <a:pPr algn="l">
              <a:buFont typeface="+mj-lt"/>
              <a:buAutoNum type="arabicPeriod"/>
            </a:pPr>
            <a:r>
              <a:rPr lang="en-US" sz="2000" i="0" dirty="0">
                <a:effectLst/>
                <a:latin typeface="Trebuchet MS" panose="020B0603020202020204" pitchFamily="34" charset="0"/>
              </a:rPr>
              <a:t>Data Collection: Assemble a comprehensive dataset of vegetable images covering various types and conditions.</a:t>
            </a:r>
          </a:p>
          <a:p>
            <a:pPr algn="l">
              <a:buFont typeface="+mj-lt"/>
              <a:buAutoNum type="arabicPeriod"/>
            </a:pPr>
            <a:r>
              <a:rPr lang="en-US" sz="2000" i="0" dirty="0">
                <a:effectLst/>
                <a:latin typeface="Trebuchet MS" panose="020B0603020202020204" pitchFamily="34" charset="0"/>
              </a:rPr>
              <a:t>Preprocessing: Standardize image sizes, colors, and orientations for consistent input to the CNN.</a:t>
            </a:r>
          </a:p>
          <a:p>
            <a:pPr algn="l">
              <a:buFont typeface="+mj-lt"/>
              <a:buAutoNum type="arabicPeriod"/>
            </a:pPr>
            <a:r>
              <a:rPr lang="en-US" sz="2000" i="0" dirty="0">
                <a:effectLst/>
                <a:latin typeface="Trebuchet MS" panose="020B0603020202020204" pitchFamily="34" charset="0"/>
              </a:rPr>
              <a:t>Architecture Selection: Choose an appropriate CNN </a:t>
            </a:r>
            <a:r>
              <a:rPr lang="en-US" i="0" dirty="0">
                <a:effectLst/>
                <a:latin typeface="Trebuchet MS" panose="020B0603020202020204" pitchFamily="34" charset="0"/>
              </a:rPr>
              <a:t>architecture</a:t>
            </a:r>
            <a:r>
              <a:rPr lang="en-US" sz="2000" i="0" dirty="0">
                <a:effectLst/>
                <a:latin typeface="Trebuchet MS" panose="020B0603020202020204" pitchFamily="34" charset="0"/>
              </a:rPr>
              <a:t> like VGG or </a:t>
            </a:r>
            <a:r>
              <a:rPr lang="en-US" sz="2000" i="0" dirty="0" err="1">
                <a:effectLst/>
                <a:latin typeface="Trebuchet MS" panose="020B0603020202020204" pitchFamily="34" charset="0"/>
              </a:rPr>
              <a:t>ResNet</a:t>
            </a:r>
            <a:r>
              <a:rPr lang="en-US" sz="2000" i="0" dirty="0">
                <a:effectLst/>
                <a:latin typeface="Trebuchet MS" panose="020B0603020202020204" pitchFamily="34" charset="0"/>
              </a:rPr>
              <a:t>, considering the complexity of the classification task.</a:t>
            </a:r>
          </a:p>
          <a:p>
            <a:pPr algn="l">
              <a:buFont typeface="+mj-lt"/>
              <a:buAutoNum type="arabicPeriod"/>
            </a:pPr>
            <a:r>
              <a:rPr lang="en-US" sz="2000" i="0" dirty="0">
                <a:effectLst/>
                <a:latin typeface="Trebuchet MS" panose="020B0603020202020204" pitchFamily="34" charset="0"/>
              </a:rPr>
              <a:t>Training and Validation: Train the CNN on the training set, adjusting parameters using the validation set to prevent overfitting.</a:t>
            </a:r>
          </a:p>
          <a:p>
            <a:pPr algn="l">
              <a:buFont typeface="+mj-lt"/>
              <a:buAutoNum type="arabicPeriod"/>
            </a:pPr>
            <a:r>
              <a:rPr lang="en-US" sz="2000" i="0" dirty="0">
                <a:effectLst/>
                <a:latin typeface="Trebuchet MS" panose="020B0603020202020204" pitchFamily="34" charset="0"/>
              </a:rPr>
              <a:t>Evaluation: Assess the model's performance on the test set to measure its accuracy and effectiveness in classifying vegetable images.</a:t>
            </a:r>
          </a:p>
          <a:p>
            <a:pPr algn="l">
              <a:buFont typeface="+mj-lt"/>
              <a:buAutoNum type="arabicPeriod"/>
            </a:pPr>
            <a:r>
              <a:rPr lang="en-US" sz="2000" i="0" dirty="0">
                <a:effectLst/>
                <a:latin typeface="Trebuchet MS" panose="020B0603020202020204" pitchFamily="34" charset="0"/>
              </a:rPr>
              <a:t>Deployment: Implement the trained model in real-world applications, continuously refining it based on feedback and performance metrics.</a:t>
            </a:r>
          </a:p>
          <a:p>
            <a:pPr marL="12700">
              <a:spcBef>
                <a:spcPts val="130"/>
              </a:spcBef>
              <a:tabLst>
                <a:tab pos="2727960" algn="l"/>
              </a:tabLst>
            </a:pPr>
            <a:endParaRPr lang="en-IN" sz="2000" kern="0" dirty="0">
              <a:latin typeface="Trebuchet MS" panose="020B0603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40" dirty="0"/>
              <a:t>Y</a:t>
            </a: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endParaRPr sz="3600"/>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11" name="TextBox 10">
            <a:extLst>
              <a:ext uri="{FF2B5EF4-FFF2-40B4-BE49-F238E27FC236}">
                <a16:creationId xmlns:a16="http://schemas.microsoft.com/office/drawing/2014/main" id="{65B53600-0914-B7C6-E49E-C1B1E302F409}"/>
              </a:ext>
            </a:extLst>
          </p:cNvPr>
          <p:cNvSpPr txBox="1"/>
          <p:nvPr/>
        </p:nvSpPr>
        <p:spPr>
          <a:xfrm>
            <a:off x="3044190" y="2017395"/>
            <a:ext cx="6103620" cy="3785652"/>
          </a:xfrm>
          <a:prstGeom prst="rect">
            <a:avLst/>
          </a:prstGeom>
          <a:noFill/>
        </p:spPr>
        <p:txBody>
          <a:bodyPr wrap="square">
            <a:spAutoFit/>
          </a:bodyPr>
          <a:lstStyle/>
          <a:p>
            <a:pPr marL="12700">
              <a:spcBef>
                <a:spcPts val="130"/>
              </a:spcBef>
              <a:tabLst>
                <a:tab pos="2727960" algn="l"/>
              </a:tabLst>
            </a:pPr>
            <a:r>
              <a:rPr lang="en-IN" sz="2400" kern="0" dirty="0">
                <a:latin typeface="Trebuchet MS" panose="020B0603020202020204" pitchFamily="34" charset="0"/>
              </a:rPr>
              <a:t>The solution is a CNN-based vegetable classification system that automates sorting processes for farmers, streamlines production for food processors, aids dietary analysis for nutritionists, and provides convenient vegetable identification for consumers. Its value proposition lies in improving </a:t>
            </a:r>
            <a:r>
              <a:rPr lang="en-IN" sz="2400" kern="0" dirty="0" err="1">
                <a:latin typeface="Trebuchet MS" panose="020B0603020202020204" pitchFamily="34" charset="0"/>
              </a:rPr>
              <a:t>efficieny</a:t>
            </a:r>
            <a:r>
              <a:rPr lang="en-IN" sz="2400" kern="0" dirty="0">
                <a:latin typeface="Trebuchet MS" panose="020B0603020202020204" pitchFamily="34" charset="0"/>
              </a:rPr>
              <a:t> and decision – making across agricultural, food processing, and nutritional domains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739775" y="654938"/>
            <a:ext cx="7543165" cy="678180"/>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sz="4250" spc="10" dirty="0"/>
              <a:t>WOW</a:t>
            </a:r>
            <a:r>
              <a:rPr sz="4250" spc="85" dirty="0"/>
              <a:t> </a:t>
            </a:r>
            <a:r>
              <a:rPr sz="4250" spc="10" dirty="0"/>
              <a:t>IN</a:t>
            </a:r>
            <a:r>
              <a:rPr sz="4250" spc="-5" dirty="0"/>
              <a:t> </a:t>
            </a:r>
            <a:r>
              <a:rPr sz="4250" spc="15" dirty="0"/>
              <a:t>YOUR</a:t>
            </a:r>
            <a:r>
              <a:rPr sz="4250" spc="-10" dirty="0"/>
              <a:t> </a:t>
            </a:r>
            <a:r>
              <a:rPr sz="4250" spc="20" dirty="0"/>
              <a:t>SOLUTION</a:t>
            </a:r>
            <a:endParaRPr sz="425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8</a:t>
            </a:fld>
            <a:endParaRPr sz="1100">
              <a:latin typeface="Trebuchet MS"/>
              <a:cs typeface="Trebuchet MS"/>
            </a:endParaRPr>
          </a:p>
        </p:txBody>
      </p:sp>
      <p:sp>
        <p:nvSpPr>
          <p:cNvPr id="10" name="TextBox 9">
            <a:extLst>
              <a:ext uri="{FF2B5EF4-FFF2-40B4-BE49-F238E27FC236}">
                <a16:creationId xmlns:a16="http://schemas.microsoft.com/office/drawing/2014/main" id="{54C28CE7-5C98-7C26-BA8F-7CE9BC2F9D34}"/>
              </a:ext>
            </a:extLst>
          </p:cNvPr>
          <p:cNvSpPr txBox="1"/>
          <p:nvPr/>
        </p:nvSpPr>
        <p:spPr>
          <a:xfrm>
            <a:off x="2657475" y="2168425"/>
            <a:ext cx="6334125" cy="3785652"/>
          </a:xfrm>
          <a:prstGeom prst="rect">
            <a:avLst/>
          </a:prstGeom>
          <a:noFill/>
        </p:spPr>
        <p:txBody>
          <a:bodyPr wrap="square">
            <a:spAutoFit/>
          </a:bodyPr>
          <a:lstStyle/>
          <a:p>
            <a:r>
              <a:rPr lang="en-US" sz="2400" i="0" dirty="0">
                <a:effectLst/>
                <a:latin typeface="Trebuchet MS" panose="020B0603020202020204" pitchFamily="34" charset="0"/>
              </a:rPr>
              <a:t>With its advanced CNN technology, the system revolutionizes sorting for farmers, production for food processors, dietary analysis for nutritionists, and vegetable identification for consumers. Its precision, automation, and convenience redefine efficiency in vegetable-related tasks, marking a significant leap forward in optimizing workflows and decision-making processes.</a:t>
            </a:r>
            <a:endParaRPr lang="en-IN" sz="2400" dirty="0">
              <a:latin typeface="Trebuchet MS" panose="020B0603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a:latin typeface="Trebuchet MS"/>
              <a:cs typeface="Trebuchet MS"/>
            </a:endParaRPr>
          </a:p>
        </p:txBody>
      </p:sp>
      <p:pic>
        <p:nvPicPr>
          <p:cNvPr id="11" name="Picture 10">
            <a:extLst>
              <a:ext uri="{FF2B5EF4-FFF2-40B4-BE49-F238E27FC236}">
                <a16:creationId xmlns:a16="http://schemas.microsoft.com/office/drawing/2014/main" id="{7C428559-95DC-D4BE-E07D-19AC980E83C6}"/>
              </a:ext>
            </a:extLst>
          </p:cNvPr>
          <p:cNvPicPr>
            <a:picLocks noChangeAspect="1"/>
          </p:cNvPicPr>
          <p:nvPr/>
        </p:nvPicPr>
        <p:blipFill>
          <a:blip r:embed="rId3"/>
          <a:stretch>
            <a:fillRect/>
          </a:stretch>
        </p:blipFill>
        <p:spPr>
          <a:xfrm>
            <a:off x="1219200" y="1152207"/>
            <a:ext cx="6858957" cy="455358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640</TotalTime>
  <Words>520</Words>
  <Application>Microsoft Office PowerPoint</Application>
  <PresentationFormat>Widescreen</PresentationFormat>
  <Paragraphs>47</Paragraphs>
  <Slides>12</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Calibri</vt:lpstr>
      <vt:lpstr>Trebuchet MS</vt:lpstr>
      <vt:lpstr>Office Theme</vt:lpstr>
      <vt:lpstr>VAISHNAVI V 2021506116 B.TECH IT MIT </vt:lpstr>
      <vt:lpstr>VEGETABLE IMAGE  CLASSIFICATION USING CNN </vt:lpstr>
      <vt:lpstr>AGENDA</vt:lpstr>
      <vt:lpstr>PROBLEM STATEMENT</vt:lpstr>
      <vt:lpstr>OBJECTIVE</vt:lpstr>
      <vt:lpstr>METHODOLOGY</vt:lpstr>
      <vt:lpstr>YOUR SOLUTION AND ITS VALUE PROPOSITION</vt:lpstr>
      <vt:lpstr>THE WOW IN YOUR SOLUTION</vt:lpstr>
      <vt:lpstr>PowerPoint Presentation</vt:lpstr>
      <vt:lpstr>OUTPUT DEMO</vt:lpstr>
      <vt:lpstr>RESULTS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VAISHNAVI V</dc:title>
  <dc:creator>Vaishu</dc:creator>
  <cp:lastModifiedBy>Vaishu V</cp:lastModifiedBy>
  <cp:revision>4</cp:revision>
  <dcterms:created xsi:type="dcterms:W3CDTF">2024-04-03T04:58:00Z</dcterms:created>
  <dcterms:modified xsi:type="dcterms:W3CDTF">2024-04-04T18:14:38Z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2024-04-03T00:00:00Z</vt:filetime>
  </property>
</Properties>
</file>